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1" r:id="rId10"/>
    <p:sldId id="282" r:id="rId11"/>
    <p:sldId id="283" r:id="rId12"/>
    <p:sldId id="285" r:id="rId13"/>
    <p:sldId id="280" r:id="rId14"/>
    <p:sldId id="290" r:id="rId15"/>
    <p:sldId id="286" r:id="rId16"/>
    <p:sldId id="287" r:id="rId17"/>
    <p:sldId id="288" r:id="rId18"/>
    <p:sldId id="289" r:id="rId19"/>
    <p:sldId id="291" r:id="rId20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B24"/>
    <a:srgbClr val="FF6600"/>
    <a:srgbClr val="595959"/>
    <a:srgbClr val="E6E6E6"/>
    <a:srgbClr val="0066FF"/>
    <a:srgbClr val="5189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A5942-D4B6-4050-A4F5-F007B05E8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DE991F-2DC2-4123-BD2F-D761EFA43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3F9F2-F49F-46ED-8D4D-705C1C63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E0B8DD-266C-4D80-B9E7-3FADBE935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C1F26D-FC21-44B6-B633-E7D44723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24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8D374D-23E5-4450-9361-847F5AFC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F0FB89-759B-4F73-8E69-A9D2B079A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72747-B687-4451-9551-E6E616A7A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42E17B-F3EB-4C13-AFDF-21BD67317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1DC53-9387-441D-9F02-7B49AAF4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0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23586FD-E7CC-4290-9D80-6D1059604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8B2B58-8255-4791-ACCD-152D30906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3A637-7570-45A4-9294-2CE299D2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27371-07DD-4D16-B954-C410432B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DF13B2-F439-4C80-B5DF-D5DAAF02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1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DF559-B4F2-453C-A803-EE20C682D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2A1445-B4CE-4AE2-8D21-8622759F6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C1447-1CC2-46FF-876F-C50707F17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56C60-995A-4F74-B6BA-24A134AD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9A897A-8CF4-4AE1-8DEE-EEC17020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398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BE03D-749C-4A7A-AC42-3B4DC24A6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34296B-2AE8-4ACF-B72A-E9C9A1C0E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BD0D4-7459-4511-8899-E0FE3D6F7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C22088-61D9-435C-B2A0-9B76B3A6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FE343-00EC-4394-A0CB-8D92D1EBB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8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B5499-36EC-4BB1-BEAD-D1A833DE1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2F9E9-3157-4B58-9090-2538927C0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B6957-1952-450B-8B02-55C0E4591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7BBE32-0897-4D74-9300-E989A33E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5D7C7F-63D2-4E3A-A2AC-8F0F34918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F50442-5A0E-4C47-9071-4D9399C35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92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C1E28-8950-4381-B3AB-E943DD8B1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905C15-3D14-4BE2-98C5-8E91F73D6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B813B3-4070-4368-BB25-C80D731E1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B27A8E7-3491-4F94-8D0F-5CBBED9A3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47BE34-B40A-400B-9D1D-60D18C043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19484FE-57EA-49F8-BE88-6B6B7857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D88FA2-6745-4977-8F7D-B75C303C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95DE94-A38B-46D6-99B5-83F69F37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21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F6D14-74E2-4806-A3B7-9C1A8831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CCE01A-76E0-44EB-869E-73B335C9A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49AD34-6442-4F55-91C6-C2B6D21B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52D719-C634-4B65-A9EB-ABFD213EB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0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BF3898-842A-4F88-AB77-7A7E67FD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AB10F9-B57D-4DC6-80F8-FB8B674B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0FB605-9DF5-435C-A61C-1E83115E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35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24677-4FFC-480F-8643-ACE4EBF31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A070D-664F-4CFB-B6AD-FB3E8D74B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B7BA6E-0588-4A9D-AE2C-7D807C201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93DE38-54F5-4B52-85B4-9AD23F9F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C21982-CE4E-4237-B722-0BBAA55CE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9BC52F-D764-4ABE-8A3E-AA6816DA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456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77A14-B218-4504-87ED-5CF1658C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F91EAA4-BF09-4380-9A20-AE3E37FDB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B3619D-EC11-4F3C-9DEE-BCF1CC05C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2D0F43-C76C-425C-86FD-E91134E7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255BC3-F7E3-4943-8B35-A1AC5B0E6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39987A-55D0-4EC0-85F4-6EFD624F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9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62C241-967E-412E-815A-2AE1B7F1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29E9F-7068-4FE1-9AA0-D2942C610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959A9-378F-41D8-B124-64D01C186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A9EBA-0C31-42FD-A1D2-06ADBE9B7A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F281C6-7410-4135-967E-92D765C87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270E3-A56F-46B1-95EF-6F4B1A04A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47CBA-73B2-4FDC-83CC-56E1135AD1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98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807DA9-0796-48E1-A097-9A88FD3C1F5A}"/>
              </a:ext>
            </a:extLst>
          </p:cNvPr>
          <p:cNvSpPr/>
          <p:nvPr/>
        </p:nvSpPr>
        <p:spPr>
          <a:xfrm>
            <a:off x="4454403" y="1429482"/>
            <a:ext cx="3283194" cy="32831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로봇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프로그래밍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ZUMI BETA</a:t>
            </a:r>
            <a:endParaRPr lang="ko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F774E-C155-4FBC-80DD-6F8C0A29C208}"/>
              </a:ext>
            </a:extLst>
          </p:cNvPr>
          <p:cNvSpPr txBox="1"/>
          <p:nvPr/>
        </p:nvSpPr>
        <p:spPr>
          <a:xfrm>
            <a:off x="8753475" y="5229225"/>
            <a:ext cx="328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2015041649 </a:t>
            </a:r>
            <a:r>
              <a:rPr lang="ko-KR" altLang="en-US" dirty="0"/>
              <a:t>배종학</a:t>
            </a:r>
            <a:endParaRPr lang="en-US" altLang="ko-KR" dirty="0"/>
          </a:p>
          <a:p>
            <a:r>
              <a:rPr lang="en-US" altLang="ko-KR" dirty="0"/>
              <a:t>2015041876 </a:t>
            </a:r>
            <a:r>
              <a:rPr lang="ko-KR" altLang="en-US" dirty="0" err="1"/>
              <a:t>하현진</a:t>
            </a:r>
            <a:endParaRPr lang="en-US" altLang="ko-KR" dirty="0"/>
          </a:p>
          <a:p>
            <a:r>
              <a:rPr lang="en-US" altLang="ko-KR" dirty="0"/>
              <a:t>2015041603 </a:t>
            </a:r>
            <a:r>
              <a:rPr lang="ko-KR" altLang="en-US" dirty="0"/>
              <a:t>박건우</a:t>
            </a:r>
          </a:p>
        </p:txBody>
      </p:sp>
    </p:spTree>
    <p:extLst>
      <p:ext uri="{BB962C8B-B14F-4D97-AF65-F5344CB8AC3E}">
        <p14:creationId xmlns:p14="http://schemas.microsoft.com/office/powerpoint/2010/main" val="232718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569BE01-D1C5-423C-98BC-05FE6F6C24A4}"/>
              </a:ext>
            </a:extLst>
          </p:cNvPr>
          <p:cNvSpPr/>
          <p:nvPr/>
        </p:nvSpPr>
        <p:spPr>
          <a:xfrm>
            <a:off x="8919970" y="2299128"/>
            <a:ext cx="2166152" cy="28321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5176739-D348-4DA6-884B-F0640F126692}"/>
              </a:ext>
            </a:extLst>
          </p:cNvPr>
          <p:cNvSpPr/>
          <p:nvPr/>
        </p:nvSpPr>
        <p:spPr>
          <a:xfrm>
            <a:off x="4899894" y="2299128"/>
            <a:ext cx="2166152" cy="28321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D0E8AB-64C1-4C8E-AA09-505CFAD06E7E}"/>
              </a:ext>
            </a:extLst>
          </p:cNvPr>
          <p:cNvSpPr/>
          <p:nvPr/>
        </p:nvSpPr>
        <p:spPr>
          <a:xfrm>
            <a:off x="1109945" y="2299128"/>
            <a:ext cx="2166152" cy="28321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96411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4" y="1112212"/>
            <a:ext cx="1887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별 설명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D4F06-01EC-42CC-A8C7-B6CFEC8226AC}"/>
              </a:ext>
            </a:extLst>
          </p:cNvPr>
          <p:cNvSpPr txBox="1"/>
          <p:nvPr/>
        </p:nvSpPr>
        <p:spPr>
          <a:xfrm>
            <a:off x="1109945" y="2441359"/>
            <a:ext cx="216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노란색과 검정색의 중점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832592-BBA1-457A-A6F2-D7A87FF64A39}"/>
              </a:ext>
            </a:extLst>
          </p:cNvPr>
          <p:cNvSpPr txBox="1"/>
          <p:nvPr/>
        </p:nvSpPr>
        <p:spPr>
          <a:xfrm>
            <a:off x="1109945" y="4182603"/>
            <a:ext cx="216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조금만 틀어져도    한 선 안보임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E84C5-57F8-45B1-9CC1-338A4E23FE38}"/>
              </a:ext>
            </a:extLst>
          </p:cNvPr>
          <p:cNvSpPr txBox="1"/>
          <p:nvPr/>
        </p:nvSpPr>
        <p:spPr>
          <a:xfrm>
            <a:off x="4889212" y="2441359"/>
            <a:ext cx="216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HOUGH LINE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546C4-052D-4955-A07B-B3C61DA7C35E}"/>
              </a:ext>
            </a:extLst>
          </p:cNvPr>
          <p:cNvSpPr txBox="1"/>
          <p:nvPr/>
        </p:nvSpPr>
        <p:spPr>
          <a:xfrm>
            <a:off x="4889212" y="4219113"/>
            <a:ext cx="216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커브에서 문제발생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E3B5BA-127C-4B19-9106-F612FD1D6E69}"/>
              </a:ext>
            </a:extLst>
          </p:cNvPr>
          <p:cNvSpPr txBox="1"/>
          <p:nvPr/>
        </p:nvSpPr>
        <p:spPr>
          <a:xfrm>
            <a:off x="8919970" y="3392044"/>
            <a:ext cx="216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노란색을 좌측에 둔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라인트레이싱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D3D35AEF-0087-40B4-B17F-0529F0786BDF}"/>
              </a:ext>
            </a:extLst>
          </p:cNvPr>
          <p:cNvSpPr/>
          <p:nvPr/>
        </p:nvSpPr>
        <p:spPr>
          <a:xfrm>
            <a:off x="1997347" y="3321328"/>
            <a:ext cx="391348" cy="68088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2ACCD667-FAA0-4578-83BB-A4D49B0DADE1}"/>
              </a:ext>
            </a:extLst>
          </p:cNvPr>
          <p:cNvSpPr/>
          <p:nvPr/>
        </p:nvSpPr>
        <p:spPr>
          <a:xfrm>
            <a:off x="5776614" y="3321328"/>
            <a:ext cx="391348" cy="68088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F679370-E946-4CEA-BAFA-8EDCA5D21ACB}"/>
              </a:ext>
            </a:extLst>
          </p:cNvPr>
          <p:cNvSpPr/>
          <p:nvPr/>
        </p:nvSpPr>
        <p:spPr>
          <a:xfrm rot="16200000">
            <a:off x="3899269" y="3321328"/>
            <a:ext cx="391348" cy="68088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2AAE70B-B8C1-40EA-AB99-E4D5A9C1C37E}"/>
              </a:ext>
            </a:extLst>
          </p:cNvPr>
          <p:cNvSpPr/>
          <p:nvPr/>
        </p:nvSpPr>
        <p:spPr>
          <a:xfrm rot="16200000">
            <a:off x="7922652" y="3305843"/>
            <a:ext cx="391348" cy="68088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82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96411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4" y="1112212"/>
            <a:ext cx="1904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별 설명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2" name="Picture 4" descr="차량추격 일러스트에 대한 이미지 검색결과">
            <a:extLst>
              <a:ext uri="{FF2B5EF4-FFF2-40B4-BE49-F238E27FC236}">
                <a16:creationId xmlns:a16="http://schemas.microsoft.com/office/drawing/2014/main" id="{2FBA5BA7-A1DE-4F08-9BBB-65B930019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/>
        </p:blipFill>
        <p:spPr bwMode="auto">
          <a:xfrm>
            <a:off x="534973" y="3213718"/>
            <a:ext cx="4286250" cy="211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2C57A7-3A62-42CB-84D1-433070BC3EB4}"/>
              </a:ext>
            </a:extLst>
          </p:cNvPr>
          <p:cNvSpPr txBox="1"/>
          <p:nvPr/>
        </p:nvSpPr>
        <p:spPr>
          <a:xfrm>
            <a:off x="7648113" y="1573877"/>
            <a:ext cx="175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차량 추적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84A2F-9A85-43DF-87E9-577532FD199E}"/>
              </a:ext>
            </a:extLst>
          </p:cNvPr>
          <p:cNvSpPr txBox="1"/>
          <p:nvPr/>
        </p:nvSpPr>
        <p:spPr>
          <a:xfrm>
            <a:off x="6383877" y="2725445"/>
            <a:ext cx="4286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보라색 인식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사이렌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일정 거리까지 최고속도로 접근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센서를 이용하여 일정 거리 유지하며 추격</a:t>
            </a:r>
          </a:p>
        </p:txBody>
      </p:sp>
    </p:spTree>
    <p:extLst>
      <p:ext uri="{BB962C8B-B14F-4D97-AF65-F5344CB8AC3E}">
        <p14:creationId xmlns:p14="http://schemas.microsoft.com/office/powerpoint/2010/main" val="108443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5" y="696411"/>
            <a:ext cx="255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4" y="1112212"/>
            <a:ext cx="255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별 설명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93E22-1DE1-4EE7-80BC-D3129B7E2CA8}"/>
              </a:ext>
            </a:extLst>
          </p:cNvPr>
          <p:cNvSpPr txBox="1"/>
          <p:nvPr/>
        </p:nvSpPr>
        <p:spPr>
          <a:xfrm>
            <a:off x="6942356" y="2795511"/>
            <a:ext cx="4047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전방의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IR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센서를 이용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FontTx/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사람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장애물이 일정 거리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이하로      들어옴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FontTx/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FontTx/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FontTx/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34" name="Picture 10" descr="irsensor icon에 대한 이미지 검색결과">
            <a:extLst>
              <a:ext uri="{FF2B5EF4-FFF2-40B4-BE49-F238E27FC236}">
                <a16:creationId xmlns:a16="http://schemas.microsoft.com/office/drawing/2014/main" id="{4C58C92F-EB79-4CB3-9A77-E3CAF56A6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22" y="1704063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C6E904-4827-4A34-B05D-02EFB2246084}"/>
              </a:ext>
            </a:extLst>
          </p:cNvPr>
          <p:cNvSpPr txBox="1"/>
          <p:nvPr/>
        </p:nvSpPr>
        <p:spPr>
          <a:xfrm>
            <a:off x="7226204" y="1704063"/>
            <a:ext cx="347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en-US" altLang="ko-KR" sz="2000" dirty="0">
                <a:solidFill>
                  <a:srgbClr val="FF6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사람 및 장애물 인식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]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117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3601" y="190500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29173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FE60E-36FD-4125-8C62-C4C8671844CC}"/>
              </a:ext>
            </a:extLst>
          </p:cNvPr>
          <p:cNvSpPr txBox="1"/>
          <p:nvPr/>
        </p:nvSpPr>
        <p:spPr>
          <a:xfrm>
            <a:off x="6868620" y="2209326"/>
            <a:ext cx="47980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전처리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 canny edge, dilate 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팔각형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detection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글씨체가 써 있는 사각형 구간만 </a:t>
            </a:r>
            <a:r>
              <a:rPr lang="ko-KR" altLang="en-US" dirty="0">
                <a:solidFill>
                  <a:srgbClr val="FF6600"/>
                </a:solidFill>
              </a:rPr>
              <a:t>스캔</a:t>
            </a:r>
            <a:endParaRPr lang="en-US" altLang="ko-KR" dirty="0">
              <a:solidFill>
                <a:srgbClr val="FF6600"/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스캔한 사진을 </a:t>
            </a:r>
            <a:r>
              <a:rPr lang="en-US" altLang="ko-KR" dirty="0">
                <a:solidFill>
                  <a:srgbClr val="FF6600"/>
                </a:solidFill>
              </a:rPr>
              <a:t>tesseract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이용해 글씨 인식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 Stop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인식하면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라즈베리파이에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전송하고 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모터에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6.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다시 출발하기 위해 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라즈베리파이에서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rgbClr val="FF6600"/>
                </a:solidFill>
              </a:rPr>
              <a:t>flag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이용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7990B-06E1-48EF-BB7D-9E62B2D3575C}"/>
              </a:ext>
            </a:extLst>
          </p:cNvPr>
          <p:cNvSpPr txBox="1"/>
          <p:nvPr/>
        </p:nvSpPr>
        <p:spPr>
          <a:xfrm>
            <a:off x="7527736" y="1150973"/>
            <a:ext cx="3479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en-US" altLang="ko-KR" sz="2000" dirty="0">
                <a:solidFill>
                  <a:srgbClr val="FF6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rgbClr val="ED1B2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STOP</a:t>
            </a:r>
            <a:r>
              <a:rPr lang="ko-KR" altLang="en-US" sz="2000" dirty="0">
                <a:solidFill>
                  <a:srgbClr val="ED1B2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rgbClr val="ED1B2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recognition ]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098" name="Picture 2" descr="stop sign car에 대한 이미지 검색결과">
            <a:extLst>
              <a:ext uri="{FF2B5EF4-FFF2-40B4-BE49-F238E27FC236}">
                <a16:creationId xmlns:a16="http://schemas.microsoft.com/office/drawing/2014/main" id="{25B4C3DD-AF15-45CC-B9A4-DA0CBD323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7"/>
          <a:stretch/>
        </p:blipFill>
        <p:spPr bwMode="auto">
          <a:xfrm>
            <a:off x="282927" y="1504709"/>
            <a:ext cx="5439504" cy="510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044974"/>
            <a:ext cx="26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별 설명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69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3601" y="190500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29173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044974"/>
            <a:ext cx="26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별 설명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82B954-EB46-410C-8A23-68B1D2C39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3" t="21285" r="9917" b="34314"/>
          <a:stretch/>
        </p:blipFill>
        <p:spPr>
          <a:xfrm>
            <a:off x="152400" y="1912953"/>
            <a:ext cx="11858625" cy="319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4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5" y="696411"/>
            <a:ext cx="255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4" y="1131262"/>
            <a:ext cx="255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아쉬웠던 점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669D0-6988-41A4-9A54-25F879124928}"/>
              </a:ext>
            </a:extLst>
          </p:cNvPr>
          <p:cNvSpPr txBox="1"/>
          <p:nvPr/>
        </p:nvSpPr>
        <p:spPr>
          <a:xfrm>
            <a:off x="718301" y="1716037"/>
            <a:ext cx="306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하드웨어적 어려움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152" name="Picture 8" descr="raspberry pi zero에 대한 이미지 검색결과">
            <a:extLst>
              <a:ext uri="{FF2B5EF4-FFF2-40B4-BE49-F238E27FC236}">
                <a16:creationId xmlns:a16="http://schemas.microsoft.com/office/drawing/2014/main" id="{6BF23D4A-DC9E-4C60-A0D9-84253CDF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69" y="2520220"/>
            <a:ext cx="4448764" cy="276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9AD869-E8D9-423A-8B6C-317ED5CA6BE9}"/>
              </a:ext>
            </a:extLst>
          </p:cNvPr>
          <p:cNvSpPr txBox="1"/>
          <p:nvPr/>
        </p:nvSpPr>
        <p:spPr>
          <a:xfrm>
            <a:off x="1540208" y="5489746"/>
            <a:ext cx="404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Raspberry pi zero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C7DE8E-C430-4305-9CE8-B76F5D33FCDD}"/>
              </a:ext>
            </a:extLst>
          </p:cNvPr>
          <p:cNvSpPr txBox="1"/>
          <p:nvPr/>
        </p:nvSpPr>
        <p:spPr>
          <a:xfrm>
            <a:off x="6804946" y="2156611"/>
            <a:ext cx="4047485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라즈베리파이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제로에 관한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 부족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F07E6E-169F-4A1B-8A95-0DA81AF83B1E}"/>
              </a:ext>
            </a:extLst>
          </p:cNvPr>
          <p:cNvSpPr txBox="1"/>
          <p:nvPr/>
        </p:nvSpPr>
        <p:spPr>
          <a:xfrm>
            <a:off x="6804945" y="3228313"/>
            <a:ext cx="4047485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ARM6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라는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CPU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사용하여 처리 속도가 느림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8A570F-ED14-464B-9671-2529CAD3E454}"/>
              </a:ext>
            </a:extLst>
          </p:cNvPr>
          <p:cNvSpPr txBox="1"/>
          <p:nvPr/>
        </p:nvSpPr>
        <p:spPr>
          <a:xfrm>
            <a:off x="6804945" y="4454730"/>
            <a:ext cx="4047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ROS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 과정에서 자주 꺼지는 현상 발생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8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5" y="696411"/>
            <a:ext cx="255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4" y="1131262"/>
            <a:ext cx="255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아쉬웠던 점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669D0-6988-41A4-9A54-25F879124928}"/>
              </a:ext>
            </a:extLst>
          </p:cNvPr>
          <p:cNvSpPr txBox="1"/>
          <p:nvPr/>
        </p:nvSpPr>
        <p:spPr>
          <a:xfrm>
            <a:off x="718301" y="1716037"/>
            <a:ext cx="306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하드웨어적 어려움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154" name="Picture 10" descr="zumi에 대한 이미지 검색결과">
            <a:extLst>
              <a:ext uri="{FF2B5EF4-FFF2-40B4-BE49-F238E27FC236}">
                <a16:creationId xmlns:a16="http://schemas.microsoft.com/office/drawing/2014/main" id="{4C75C071-4110-49A3-90F1-91FA51DC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44" y="2194207"/>
            <a:ext cx="4613012" cy="375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C7DE8E-C430-4305-9CE8-B76F5D33FCDD}"/>
              </a:ext>
            </a:extLst>
          </p:cNvPr>
          <p:cNvSpPr txBox="1"/>
          <p:nvPr/>
        </p:nvSpPr>
        <p:spPr>
          <a:xfrm>
            <a:off x="6640486" y="2773327"/>
            <a:ext cx="4408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하드웨어가 고정되어 있어서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새로운 하드웨어 추가 불가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F07E6E-169F-4A1B-8A95-0DA81AF83B1E}"/>
              </a:ext>
            </a:extLst>
          </p:cNvPr>
          <p:cNvSpPr txBox="1"/>
          <p:nvPr/>
        </p:nvSpPr>
        <p:spPr>
          <a:xfrm>
            <a:off x="6985390" y="3996418"/>
            <a:ext cx="3718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모터에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엔코더가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없어서 정밀한 제어 불가 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B7977-77CF-4A0F-AB8E-794A930B6353}"/>
              </a:ext>
            </a:extLst>
          </p:cNvPr>
          <p:cNvSpPr txBox="1"/>
          <p:nvPr/>
        </p:nvSpPr>
        <p:spPr>
          <a:xfrm>
            <a:off x="1634922" y="5699924"/>
            <a:ext cx="404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Zumi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61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5" y="696411"/>
            <a:ext cx="255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4" y="1131262"/>
            <a:ext cx="255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아쉬웠던 점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669D0-6988-41A4-9A54-25F879124928}"/>
              </a:ext>
            </a:extLst>
          </p:cNvPr>
          <p:cNvSpPr txBox="1"/>
          <p:nvPr/>
        </p:nvSpPr>
        <p:spPr>
          <a:xfrm>
            <a:off x="718301" y="1716037"/>
            <a:ext cx="306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ROS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사용에 관한 아쉬움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44" name="Picture 4" descr="rviz에 대한 이미지 검색결과">
            <a:extLst>
              <a:ext uri="{FF2B5EF4-FFF2-40B4-BE49-F238E27FC236}">
                <a16:creationId xmlns:a16="http://schemas.microsoft.com/office/drawing/2014/main" id="{DEDD8CDA-B359-4CD7-B3B2-3838E21B7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2" r="24963" b="10176"/>
          <a:stretch/>
        </p:blipFill>
        <p:spPr bwMode="auto">
          <a:xfrm>
            <a:off x="1269188" y="2398284"/>
            <a:ext cx="4455411" cy="34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zumi에 대한 이미지 검색결과">
            <a:extLst>
              <a:ext uri="{FF2B5EF4-FFF2-40B4-BE49-F238E27FC236}">
                <a16:creationId xmlns:a16="http://schemas.microsoft.com/office/drawing/2014/main" id="{D6403FCB-497D-4FFD-AF32-5E22CA21A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8052" y="3717758"/>
            <a:ext cx="1476660" cy="12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관련 이미지">
            <a:extLst>
              <a:ext uri="{FF2B5EF4-FFF2-40B4-BE49-F238E27FC236}">
                <a16:creationId xmlns:a16="http://schemas.microsoft.com/office/drawing/2014/main" id="{C7C204AC-1735-4E49-8126-7225BB7FD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75" y="2398284"/>
            <a:ext cx="4771809" cy="34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zumi에 대한 이미지 검색결과">
            <a:extLst>
              <a:ext uri="{FF2B5EF4-FFF2-40B4-BE49-F238E27FC236}">
                <a16:creationId xmlns:a16="http://schemas.microsoft.com/office/drawing/2014/main" id="{775CE004-4DBB-409D-93AB-979C9CB0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41942" y="3717758"/>
            <a:ext cx="1476660" cy="12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53A0AE-8131-4CB0-9A5F-19E3F0AA516E}"/>
              </a:ext>
            </a:extLst>
          </p:cNvPr>
          <p:cNvSpPr txBox="1"/>
          <p:nvPr/>
        </p:nvSpPr>
        <p:spPr>
          <a:xfrm>
            <a:off x="1965331" y="6049217"/>
            <a:ext cx="3063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rviz</a:t>
            </a:r>
            <a:endParaRPr lang="en-US" altLang="ko-KR" sz="3200" dirty="0">
              <a:solidFill>
                <a:schemeClr val="accent2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570F1-D5FB-49FB-8076-E05BD14D2DA9}"/>
              </a:ext>
            </a:extLst>
          </p:cNvPr>
          <p:cNvSpPr txBox="1"/>
          <p:nvPr/>
        </p:nvSpPr>
        <p:spPr>
          <a:xfrm>
            <a:off x="7948711" y="6049216"/>
            <a:ext cx="3063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gazebo</a:t>
            </a:r>
          </a:p>
        </p:txBody>
      </p:sp>
    </p:spTree>
    <p:extLst>
      <p:ext uri="{BB962C8B-B14F-4D97-AF65-F5344CB8AC3E}">
        <p14:creationId xmlns:p14="http://schemas.microsoft.com/office/powerpoint/2010/main" val="627833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5" y="696411"/>
            <a:ext cx="255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565230" y="1162115"/>
            <a:ext cx="255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배운점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508C81-5D42-4A35-96E2-51A19BB468DD}"/>
              </a:ext>
            </a:extLst>
          </p:cNvPr>
          <p:cNvSpPr txBox="1"/>
          <p:nvPr/>
        </p:nvSpPr>
        <p:spPr>
          <a:xfrm>
            <a:off x="5999750" y="1504709"/>
            <a:ext cx="5627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en-US" altLang="ko-KR" sz="2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ROS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라는 환경이 익숙하지 않았는데 이번 프로젝트를 통해 로스 통신 및 노드 작성하는 것에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익숙해짐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292" name="Picture 4" descr="지식 아이콘에 대한 이미지 검색결과">
            <a:extLst>
              <a:ext uri="{FF2B5EF4-FFF2-40B4-BE49-F238E27FC236}">
                <a16:creationId xmlns:a16="http://schemas.microsoft.com/office/drawing/2014/main" id="{0B905A40-34A8-47D9-94D0-E4A0D246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52" y="1907776"/>
            <a:ext cx="4162927" cy="41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6D8338C-E6D2-495F-BF82-FF401C7E31CA}"/>
              </a:ext>
            </a:extLst>
          </p:cNvPr>
          <p:cNvSpPr txBox="1"/>
          <p:nvPr/>
        </p:nvSpPr>
        <p:spPr>
          <a:xfrm>
            <a:off x="5911517" y="3158242"/>
            <a:ext cx="5803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아두이노를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시리얼 통신으로만 사용하였는데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I2C</a:t>
            </a:r>
            <a:r>
              <a:rPr lang="ko-KR" altLang="en-US" sz="2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대해서도 알게 되었다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95B7A9-76B0-49BA-AE29-654C775A5944}"/>
              </a:ext>
            </a:extLst>
          </p:cNvPr>
          <p:cNvSpPr txBox="1"/>
          <p:nvPr/>
        </p:nvSpPr>
        <p:spPr>
          <a:xfrm>
            <a:off x="5999750" y="4631433"/>
            <a:ext cx="5627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영상처리를 이용하여 여러 작업을 하며 </a:t>
            </a:r>
            <a:r>
              <a:rPr lang="ko-KR" altLang="en-US" sz="2400" dirty="0">
                <a:solidFill>
                  <a:schemeClr val="accent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영상처리 능력을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길렀다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8950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1807DA9-0796-48E1-A097-9A88FD3C1F5A}"/>
              </a:ext>
            </a:extLst>
          </p:cNvPr>
          <p:cNvSpPr/>
          <p:nvPr/>
        </p:nvSpPr>
        <p:spPr>
          <a:xfrm>
            <a:off x="4454403" y="1429482"/>
            <a:ext cx="3283194" cy="32831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/>
              <a:t>로봇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프로그래밍</a:t>
            </a:r>
            <a:endParaRPr lang="en-US" altLang="ko-KR" sz="4000" b="1" dirty="0"/>
          </a:p>
          <a:p>
            <a:pPr algn="ctr"/>
            <a:r>
              <a:rPr lang="en-US" altLang="ko-KR" sz="4000" b="1" dirty="0"/>
              <a:t>ZUMI BETA</a:t>
            </a:r>
            <a:endParaRPr lang="ko-KR" alt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F774E-C155-4FBC-80DD-6F8C0A29C208}"/>
              </a:ext>
            </a:extLst>
          </p:cNvPr>
          <p:cNvSpPr txBox="1"/>
          <p:nvPr/>
        </p:nvSpPr>
        <p:spPr>
          <a:xfrm>
            <a:off x="5349875" y="4810841"/>
            <a:ext cx="328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3920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853CAE-373E-4DC6-81A4-5ED961209FBE}"/>
              </a:ext>
            </a:extLst>
          </p:cNvPr>
          <p:cNvSpPr/>
          <p:nvPr/>
        </p:nvSpPr>
        <p:spPr>
          <a:xfrm>
            <a:off x="152400" y="2505114"/>
            <a:ext cx="11858625" cy="14352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5" y="696411"/>
            <a:ext cx="983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en-US" altLang="ko-KR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112212"/>
            <a:ext cx="156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A93E22-1DE1-4EE7-80BC-D3129B7E2CA8}"/>
              </a:ext>
            </a:extLst>
          </p:cNvPr>
          <p:cNvSpPr txBox="1"/>
          <p:nvPr/>
        </p:nvSpPr>
        <p:spPr>
          <a:xfrm>
            <a:off x="1830819" y="2808827"/>
            <a:ext cx="1568370" cy="338554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35AFD-E488-4F10-86BC-E5AA57FE3456}"/>
              </a:ext>
            </a:extLst>
          </p:cNvPr>
          <p:cNvSpPr txBox="1"/>
          <p:nvPr/>
        </p:nvSpPr>
        <p:spPr>
          <a:xfrm>
            <a:off x="1342663" y="3169145"/>
            <a:ext cx="2662178" cy="4616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및 목표 설정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D8218-1B7E-417C-832C-3E4CED905E73}"/>
              </a:ext>
            </a:extLst>
          </p:cNvPr>
          <p:cNvSpPr txBox="1"/>
          <p:nvPr/>
        </p:nvSpPr>
        <p:spPr>
          <a:xfrm>
            <a:off x="4466291" y="2830591"/>
            <a:ext cx="1568370" cy="338554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00DC78-A358-4C16-9084-5697EC5FF103}"/>
              </a:ext>
            </a:extLst>
          </p:cNvPr>
          <p:cNvSpPr txBox="1"/>
          <p:nvPr/>
        </p:nvSpPr>
        <p:spPr>
          <a:xfrm>
            <a:off x="3944465" y="3169145"/>
            <a:ext cx="2662178" cy="4616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별 설명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CFF6B7-12E9-4853-8C27-AFC59CDC4F2B}"/>
              </a:ext>
            </a:extLst>
          </p:cNvPr>
          <p:cNvSpPr txBox="1"/>
          <p:nvPr/>
        </p:nvSpPr>
        <p:spPr>
          <a:xfrm>
            <a:off x="6892332" y="2830591"/>
            <a:ext cx="1568370" cy="338554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FB495-DA9B-44B8-AF94-610CA73DBDC3}"/>
              </a:ext>
            </a:extLst>
          </p:cNvPr>
          <p:cNvSpPr txBox="1"/>
          <p:nvPr/>
        </p:nvSpPr>
        <p:spPr>
          <a:xfrm>
            <a:off x="6392691" y="3169145"/>
            <a:ext cx="2662178" cy="4616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별 설명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E52CCC-1DF6-414C-A3B2-D99AC3B84C62}"/>
              </a:ext>
            </a:extLst>
          </p:cNvPr>
          <p:cNvSpPr txBox="1"/>
          <p:nvPr/>
        </p:nvSpPr>
        <p:spPr>
          <a:xfrm>
            <a:off x="9383602" y="2830591"/>
            <a:ext cx="1568370" cy="338554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1B855B-D430-4931-94A3-33F5C17523EF}"/>
              </a:ext>
            </a:extLst>
          </p:cNvPr>
          <p:cNvSpPr txBox="1"/>
          <p:nvPr/>
        </p:nvSpPr>
        <p:spPr>
          <a:xfrm>
            <a:off x="8840917" y="3169145"/>
            <a:ext cx="2662178" cy="461665"/>
          </a:xfrm>
          <a:prstGeom prst="rect">
            <a:avLst/>
          </a:prstGeom>
          <a:solidFill>
            <a:srgbClr val="59595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의의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03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29173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044974"/>
            <a:ext cx="26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주제 및 </a:t>
            </a:r>
            <a:r>
              <a:rPr lang="ko-KR" altLang="en-US"/>
              <a:t>목표 설정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35AFD-E488-4F10-86BC-E5AA57FE3456}"/>
              </a:ext>
            </a:extLst>
          </p:cNvPr>
          <p:cNvSpPr txBox="1"/>
          <p:nvPr/>
        </p:nvSpPr>
        <p:spPr>
          <a:xfrm>
            <a:off x="8106318" y="5633458"/>
            <a:ext cx="2662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무인 순찰차 </a:t>
            </a:r>
            <a:endParaRPr lang="en-US" altLang="ko-KR" sz="2400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7515553-6742-4F59-8C98-640E5D87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456" y="894321"/>
            <a:ext cx="4637952" cy="4637952"/>
          </a:xfrm>
          <a:prstGeom prst="rect">
            <a:avLst/>
          </a:prstGeom>
        </p:spPr>
      </p:pic>
      <p:pic>
        <p:nvPicPr>
          <p:cNvPr id="1026" name="Picture 2" descr="ZUMI에 대한 이미지 검색결과">
            <a:extLst>
              <a:ext uri="{FF2B5EF4-FFF2-40B4-BE49-F238E27FC236}">
                <a16:creationId xmlns:a16="http://schemas.microsoft.com/office/drawing/2014/main" id="{5BD97C03-CC46-40EC-AE23-9259B21C3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97" y="1662146"/>
            <a:ext cx="4392686" cy="358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7610192-25CA-43D3-A5E5-F5CE4A898444}"/>
              </a:ext>
            </a:extLst>
          </p:cNvPr>
          <p:cNvSpPr/>
          <p:nvPr/>
        </p:nvSpPr>
        <p:spPr>
          <a:xfrm>
            <a:off x="5436290" y="3180747"/>
            <a:ext cx="1099549" cy="477456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4D4DB2-E4CB-4709-9575-F26F58CD3D27}"/>
              </a:ext>
            </a:extLst>
          </p:cNvPr>
          <p:cNvSpPr txBox="1"/>
          <p:nvPr/>
        </p:nvSpPr>
        <p:spPr>
          <a:xfrm>
            <a:off x="1805651" y="5633458"/>
            <a:ext cx="2662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교육용 로봇 </a:t>
            </a:r>
            <a:r>
              <a:rPr lang="en-US" altLang="ko-KR" sz="24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ZUMI</a:t>
            </a:r>
          </a:p>
        </p:txBody>
      </p:sp>
    </p:spTree>
    <p:extLst>
      <p:ext uri="{BB962C8B-B14F-4D97-AF65-F5344CB8AC3E}">
        <p14:creationId xmlns:p14="http://schemas.microsoft.com/office/powerpoint/2010/main" val="101356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29173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044974"/>
            <a:ext cx="26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주제 및 </a:t>
            </a:r>
            <a:r>
              <a:rPr lang="ko-KR" altLang="en-US"/>
              <a:t>목표 설정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35AFD-E488-4F10-86BC-E5AA57FE3456}"/>
              </a:ext>
            </a:extLst>
          </p:cNvPr>
          <p:cNvSpPr txBox="1"/>
          <p:nvPr/>
        </p:nvSpPr>
        <p:spPr>
          <a:xfrm>
            <a:off x="4994416" y="3233090"/>
            <a:ext cx="26621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무인 순찰차 이용</a:t>
            </a:r>
            <a:endParaRPr lang="en-US" altLang="ko-KR" sz="2400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4" name="Picture 2" descr="순찰에 대한 이미지 검색결과">
            <a:extLst>
              <a:ext uri="{FF2B5EF4-FFF2-40B4-BE49-F238E27FC236}">
                <a16:creationId xmlns:a16="http://schemas.microsoft.com/office/drawing/2014/main" id="{20908381-10EB-4E1E-A043-42C8A7401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80" y="1662146"/>
            <a:ext cx="4023213" cy="376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98B5853-77D0-479E-ACCE-42527CEFEE06}"/>
              </a:ext>
            </a:extLst>
          </p:cNvPr>
          <p:cNvSpPr/>
          <p:nvPr/>
        </p:nvSpPr>
        <p:spPr>
          <a:xfrm>
            <a:off x="7656594" y="3327097"/>
            <a:ext cx="573006" cy="27365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EB9793-4621-4E27-A043-90D503D7D417}"/>
              </a:ext>
            </a:extLst>
          </p:cNvPr>
          <p:cNvSpPr txBox="1"/>
          <p:nvPr/>
        </p:nvSpPr>
        <p:spPr>
          <a:xfrm>
            <a:off x="7324534" y="3845225"/>
            <a:ext cx="479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위험 지역에의 다중 배치로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FF6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안정성 확보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가능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FE60E-36FD-4125-8C62-C4C8671844CC}"/>
              </a:ext>
            </a:extLst>
          </p:cNvPr>
          <p:cNvSpPr txBox="1"/>
          <p:nvPr/>
        </p:nvSpPr>
        <p:spPr>
          <a:xfrm>
            <a:off x="7656594" y="2702176"/>
            <a:ext cx="4798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순찰에 필요한 경찰 인력 낭비 감소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FF66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효율적 경력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배치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D1D8C8-E0AD-4C86-B4A0-710B607CC54E}"/>
              </a:ext>
            </a:extLst>
          </p:cNvPr>
          <p:cNvSpPr txBox="1"/>
          <p:nvPr/>
        </p:nvSpPr>
        <p:spPr>
          <a:xfrm>
            <a:off x="-291186" y="1488714"/>
            <a:ext cx="266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6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 선정 이유</a:t>
            </a:r>
            <a:endParaRPr lang="en-US" altLang="ko-KR" sz="1600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23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29173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044974"/>
            <a:ext cx="26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주제 및 </a:t>
            </a:r>
            <a:r>
              <a:rPr lang="ko-KR" altLang="en-US"/>
              <a:t>목표 설정</a:t>
            </a:r>
            <a:endParaRPr lang="en-US" altLang="ko-KR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98B5853-77D0-479E-ACCE-42527CEFEE06}"/>
              </a:ext>
            </a:extLst>
          </p:cNvPr>
          <p:cNvSpPr/>
          <p:nvPr/>
        </p:nvSpPr>
        <p:spPr>
          <a:xfrm>
            <a:off x="4687050" y="2213714"/>
            <a:ext cx="573006" cy="27365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EB9793-4621-4E27-A043-90D503D7D417}"/>
              </a:ext>
            </a:extLst>
          </p:cNvPr>
          <p:cNvSpPr txBox="1"/>
          <p:nvPr/>
        </p:nvSpPr>
        <p:spPr>
          <a:xfrm>
            <a:off x="5292396" y="3084332"/>
            <a:ext cx="479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>
                <a:solidFill>
                  <a:srgbClr val="FF6600"/>
                </a:solidFill>
              </a:rPr>
              <a:t>폭력</a:t>
            </a:r>
            <a:r>
              <a:rPr lang="en-US" altLang="ko-KR" dirty="0">
                <a:solidFill>
                  <a:srgbClr val="FF6600"/>
                </a:solidFill>
              </a:rPr>
              <a:t> </a:t>
            </a:r>
            <a:r>
              <a:rPr lang="ko-KR" altLang="en-US" dirty="0">
                <a:solidFill>
                  <a:srgbClr val="FF6600"/>
                </a:solidFill>
              </a:rPr>
              <a:t>및 화재 상황 학습</a:t>
            </a:r>
            <a:r>
              <a:rPr lang="ko-KR" altLang="en-US" dirty="0"/>
              <a:t> 및 상황에 대한 </a:t>
            </a:r>
            <a:endParaRPr lang="en-US" altLang="ko-KR" dirty="0"/>
          </a:p>
          <a:p>
            <a:r>
              <a:rPr lang="ko-KR" altLang="en-US" dirty="0"/>
              <a:t>사진을 찍고 마스터 </a:t>
            </a:r>
            <a:r>
              <a:rPr lang="en-US" altLang="ko-KR" dirty="0"/>
              <a:t>PC</a:t>
            </a:r>
            <a:r>
              <a:rPr lang="ko-KR" altLang="en-US" dirty="0"/>
              <a:t>로 전송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FE60E-36FD-4125-8C62-C4C8671844CC}"/>
              </a:ext>
            </a:extLst>
          </p:cNvPr>
          <p:cNvSpPr txBox="1"/>
          <p:nvPr/>
        </p:nvSpPr>
        <p:spPr>
          <a:xfrm>
            <a:off x="5292396" y="2185972"/>
            <a:ext cx="479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>
                <a:solidFill>
                  <a:srgbClr val="FF6600"/>
                </a:solidFill>
              </a:rPr>
              <a:t>신호등 인식 및 사람 학습</a:t>
            </a:r>
            <a:r>
              <a:rPr lang="ko-KR" altLang="en-US" dirty="0"/>
              <a:t>을 통한 자율주행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E1186-E853-41D9-860D-8C7E5627B371}"/>
              </a:ext>
            </a:extLst>
          </p:cNvPr>
          <p:cNvSpPr txBox="1"/>
          <p:nvPr/>
        </p:nvSpPr>
        <p:spPr>
          <a:xfrm>
            <a:off x="1628170" y="5172382"/>
            <a:ext cx="896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FF6600"/>
                </a:solidFill>
              </a:rPr>
              <a:t>BUT</a:t>
            </a:r>
            <a:r>
              <a:rPr lang="en-US" altLang="ko-KR" dirty="0"/>
              <a:t>, </a:t>
            </a:r>
            <a:r>
              <a:rPr lang="ko-KR" altLang="en-US" dirty="0"/>
              <a:t>시간 사용을 </a:t>
            </a:r>
            <a:r>
              <a:rPr lang="ko-KR" altLang="en-US" dirty="0">
                <a:solidFill>
                  <a:srgbClr val="FF6600"/>
                </a:solidFill>
              </a:rPr>
              <a:t>환경설정에 너무 많이 할애</a:t>
            </a:r>
            <a:r>
              <a:rPr lang="ko-KR" altLang="en-US" dirty="0"/>
              <a:t>하여 다른 목표 선정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C033C-E427-446F-A3C5-2A95FEE94C90}"/>
              </a:ext>
            </a:extLst>
          </p:cNvPr>
          <p:cNvSpPr txBox="1"/>
          <p:nvPr/>
        </p:nvSpPr>
        <p:spPr>
          <a:xfrm>
            <a:off x="-291186" y="1488714"/>
            <a:ext cx="266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6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 목표 </a:t>
            </a:r>
            <a:endParaRPr lang="en-US" altLang="ko-KR" sz="1600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EBBF7-4229-474E-9AAE-9D417824F74B}"/>
              </a:ext>
            </a:extLst>
          </p:cNvPr>
          <p:cNvSpPr txBox="1"/>
          <p:nvPr/>
        </p:nvSpPr>
        <p:spPr>
          <a:xfrm>
            <a:off x="1246206" y="3174958"/>
            <a:ext cx="479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순찰 기능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7990B-06E1-48EF-BB7D-9E62B2D3575C}"/>
              </a:ext>
            </a:extLst>
          </p:cNvPr>
          <p:cNvSpPr txBox="1"/>
          <p:nvPr/>
        </p:nvSpPr>
        <p:spPr>
          <a:xfrm>
            <a:off x="2314125" y="2174608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자율 주행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D011E23-D8C8-49CB-B301-4A16266B702D}"/>
              </a:ext>
            </a:extLst>
          </p:cNvPr>
          <p:cNvSpPr/>
          <p:nvPr/>
        </p:nvSpPr>
        <p:spPr>
          <a:xfrm>
            <a:off x="4687050" y="3186890"/>
            <a:ext cx="573006" cy="27365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9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8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180975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29173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044974"/>
            <a:ext cx="26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주제 및 </a:t>
            </a:r>
            <a:r>
              <a:rPr lang="ko-KR" altLang="en-US"/>
              <a:t>목표 설정</a:t>
            </a:r>
            <a:endParaRPr lang="en-US" altLang="ko-KR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98B5853-77D0-479E-ACCE-42527CEFEE06}"/>
              </a:ext>
            </a:extLst>
          </p:cNvPr>
          <p:cNvSpPr/>
          <p:nvPr/>
        </p:nvSpPr>
        <p:spPr>
          <a:xfrm>
            <a:off x="4687050" y="2213714"/>
            <a:ext cx="573006" cy="27365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EB9793-4621-4E27-A043-90D503D7D417}"/>
              </a:ext>
            </a:extLst>
          </p:cNvPr>
          <p:cNvSpPr txBox="1"/>
          <p:nvPr/>
        </p:nvSpPr>
        <p:spPr>
          <a:xfrm>
            <a:off x="5703642" y="3000549"/>
            <a:ext cx="479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도난차량이라고 </a:t>
            </a:r>
            <a:r>
              <a:rPr lang="ko-KR" altLang="en-US" dirty="0" err="1"/>
              <a:t>설정해놓은</a:t>
            </a:r>
            <a:r>
              <a:rPr lang="ko-KR" altLang="en-US" dirty="0"/>
              <a:t> 차량이 보일 시 </a:t>
            </a:r>
            <a:endParaRPr lang="en-US" altLang="ko-KR" dirty="0"/>
          </a:p>
          <a:p>
            <a:r>
              <a:rPr lang="ko-KR" altLang="en-US" dirty="0"/>
              <a:t>빠른 속도로 </a:t>
            </a:r>
            <a:r>
              <a:rPr lang="ko-KR" altLang="en-US" dirty="0">
                <a:solidFill>
                  <a:srgbClr val="FF6600"/>
                </a:solidFill>
              </a:rPr>
              <a:t>추적 및 검거</a:t>
            </a:r>
            <a:endParaRPr lang="en-US" altLang="ko-KR" dirty="0">
              <a:solidFill>
                <a:srgbClr val="FF66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FE60E-36FD-4125-8C62-C4C8671844CC}"/>
              </a:ext>
            </a:extLst>
          </p:cNvPr>
          <p:cNvSpPr txBox="1"/>
          <p:nvPr/>
        </p:nvSpPr>
        <p:spPr>
          <a:xfrm>
            <a:off x="5772253" y="2056862"/>
            <a:ext cx="479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/>
              <a:t>2</a:t>
            </a:r>
            <a:r>
              <a:rPr lang="ko-KR" altLang="en-US" dirty="0" err="1"/>
              <a:t>차로로</a:t>
            </a:r>
            <a:r>
              <a:rPr lang="ko-KR" altLang="en-US" dirty="0"/>
              <a:t> 이루어진 도로에서 중앙선을 </a:t>
            </a:r>
            <a:endParaRPr lang="en-US" altLang="ko-KR" dirty="0"/>
          </a:p>
          <a:p>
            <a:r>
              <a:rPr lang="ko-KR" altLang="en-US" dirty="0"/>
              <a:t>넘지 않는 </a:t>
            </a:r>
            <a:r>
              <a:rPr lang="ko-KR" altLang="en-US" dirty="0">
                <a:solidFill>
                  <a:srgbClr val="FF6600"/>
                </a:solidFill>
              </a:rPr>
              <a:t>정확한 주행</a:t>
            </a:r>
            <a:endParaRPr lang="en-US" altLang="ko-KR" dirty="0">
              <a:solidFill>
                <a:srgbClr val="FF66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C033C-E427-446F-A3C5-2A95FEE94C90}"/>
              </a:ext>
            </a:extLst>
          </p:cNvPr>
          <p:cNvSpPr txBox="1"/>
          <p:nvPr/>
        </p:nvSpPr>
        <p:spPr>
          <a:xfrm>
            <a:off x="-291186" y="1488714"/>
            <a:ext cx="2662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1600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목표</a:t>
            </a:r>
            <a:endParaRPr lang="en-US" altLang="ko-KR" sz="1600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EBBF7-4229-474E-9AAE-9D417824F74B}"/>
              </a:ext>
            </a:extLst>
          </p:cNvPr>
          <p:cNvSpPr txBox="1"/>
          <p:nvPr/>
        </p:nvSpPr>
        <p:spPr>
          <a:xfrm>
            <a:off x="1065679" y="3119129"/>
            <a:ext cx="479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 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도난차량 추적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7990B-06E1-48EF-BB7D-9E62B2D3575C}"/>
              </a:ext>
            </a:extLst>
          </p:cNvPr>
          <p:cNvSpPr txBox="1"/>
          <p:nvPr/>
        </p:nvSpPr>
        <p:spPr>
          <a:xfrm>
            <a:off x="2133599" y="2152036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차선 인식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D011E23-D8C8-49CB-B301-4A16266B702D}"/>
              </a:ext>
            </a:extLst>
          </p:cNvPr>
          <p:cNvSpPr/>
          <p:nvPr/>
        </p:nvSpPr>
        <p:spPr>
          <a:xfrm>
            <a:off x="4687050" y="3186890"/>
            <a:ext cx="573006" cy="27365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691DB-3A92-4518-9DF9-F6D1116201D4}"/>
              </a:ext>
            </a:extLst>
          </p:cNvPr>
          <p:cNvSpPr txBox="1"/>
          <p:nvPr/>
        </p:nvSpPr>
        <p:spPr>
          <a:xfrm>
            <a:off x="2133599" y="4130160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장애물 인식 시 정지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8E460D-FA2B-43AD-97D6-D1DB90C45697}"/>
              </a:ext>
            </a:extLst>
          </p:cNvPr>
          <p:cNvSpPr txBox="1"/>
          <p:nvPr/>
        </p:nvSpPr>
        <p:spPr>
          <a:xfrm>
            <a:off x="2024872" y="4976352"/>
            <a:ext cx="2662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STOP SIGN </a:t>
            </a:r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인식 시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정지</a:t>
            </a:r>
            <a:endParaRPr lang="en-US" altLang="ko-KR" dirty="0">
              <a:solidFill>
                <a:srgbClr val="595959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4E2EAEF-5D32-40A4-91BC-7C08086E3833}"/>
              </a:ext>
            </a:extLst>
          </p:cNvPr>
          <p:cNvSpPr/>
          <p:nvPr/>
        </p:nvSpPr>
        <p:spPr>
          <a:xfrm>
            <a:off x="4687050" y="4192765"/>
            <a:ext cx="573006" cy="27365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1725470-EAD5-49E5-BD43-C9B2C47489E2}"/>
              </a:ext>
            </a:extLst>
          </p:cNvPr>
          <p:cNvSpPr/>
          <p:nvPr/>
        </p:nvSpPr>
        <p:spPr>
          <a:xfrm>
            <a:off x="4687050" y="5075566"/>
            <a:ext cx="573006" cy="273650"/>
          </a:xfrm>
          <a:prstGeom prst="rightArrow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42AAF8-1655-4D5B-B475-14CE9D303FFD}"/>
              </a:ext>
            </a:extLst>
          </p:cNvPr>
          <p:cNvSpPr txBox="1"/>
          <p:nvPr/>
        </p:nvSpPr>
        <p:spPr>
          <a:xfrm>
            <a:off x="5703641" y="4049655"/>
            <a:ext cx="479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주행 중 앞에 장애물이 나타날 시에 </a:t>
            </a:r>
            <a:endParaRPr lang="en-US" altLang="ko-KR" dirty="0"/>
          </a:p>
          <a:p>
            <a:r>
              <a:rPr lang="ko-KR" altLang="en-US" dirty="0">
                <a:solidFill>
                  <a:srgbClr val="FF6600"/>
                </a:solidFill>
              </a:rPr>
              <a:t>정지 및 </a:t>
            </a:r>
            <a:r>
              <a:rPr lang="ko-KR" altLang="en-US" dirty="0" err="1">
                <a:solidFill>
                  <a:srgbClr val="FF6600"/>
                </a:solidFill>
              </a:rPr>
              <a:t>크럭션</a:t>
            </a:r>
            <a:r>
              <a:rPr lang="ko-KR" altLang="en-US" dirty="0" err="1"/>
              <a:t>을</a:t>
            </a:r>
            <a:r>
              <a:rPr lang="ko-KR" altLang="en-US" dirty="0"/>
              <a:t> 실행하고 지나간 뒤에 출발 </a:t>
            </a:r>
            <a:endParaRPr lang="en-US" altLang="ko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314EF9-E722-4713-AADD-0F64CF24AC54}"/>
              </a:ext>
            </a:extLst>
          </p:cNvPr>
          <p:cNvSpPr txBox="1"/>
          <p:nvPr/>
        </p:nvSpPr>
        <p:spPr>
          <a:xfrm>
            <a:off x="5703641" y="5009784"/>
            <a:ext cx="479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dirty="0">
                <a:solidFill>
                  <a:srgbClr val="FF6600"/>
                </a:solidFill>
              </a:rPr>
              <a:t>STOP </a:t>
            </a:r>
            <a:r>
              <a:rPr lang="ko-KR" altLang="en-US" dirty="0">
                <a:solidFill>
                  <a:srgbClr val="FF6600"/>
                </a:solidFill>
              </a:rPr>
              <a:t>표지판</a:t>
            </a:r>
            <a:r>
              <a:rPr lang="ko-KR" altLang="en-US" dirty="0"/>
              <a:t>을 인식하면 일정시간 동안 </a:t>
            </a:r>
            <a:endParaRPr lang="en-US" altLang="ko-KR" dirty="0"/>
          </a:p>
          <a:p>
            <a:r>
              <a:rPr lang="ko-KR" altLang="en-US" dirty="0"/>
              <a:t>정지하고 다시 출발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36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28" grpId="0" animBg="1"/>
      <p:bldP spid="23" grpId="0" animBg="1"/>
      <p:bldP spid="24" grpId="0" animBg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2400" y="220136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29173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044974"/>
            <a:ext cx="26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주차 별 </a:t>
            </a:r>
            <a:r>
              <a:rPr lang="ko-KR" altLang="en-US"/>
              <a:t>설명 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FE60E-36FD-4125-8C62-C4C8671844CC}"/>
              </a:ext>
            </a:extLst>
          </p:cNvPr>
          <p:cNvSpPr txBox="1"/>
          <p:nvPr/>
        </p:nvSpPr>
        <p:spPr>
          <a:xfrm>
            <a:off x="-34724" y="4981240"/>
            <a:ext cx="4798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sz="1600" dirty="0">
                <a:solidFill>
                  <a:srgbClr val="FF6600"/>
                </a:solidFill>
              </a:rPr>
              <a:t>ZUMI </a:t>
            </a:r>
            <a:r>
              <a:rPr lang="ko-KR" altLang="en-US" sz="1600" dirty="0">
                <a:solidFill>
                  <a:srgbClr val="FF6600"/>
                </a:solidFill>
              </a:rPr>
              <a:t>조립 및 </a:t>
            </a:r>
            <a:r>
              <a:rPr lang="ko-KR" altLang="en-US" sz="1600" dirty="0" err="1">
                <a:solidFill>
                  <a:srgbClr val="FF6600"/>
                </a:solidFill>
              </a:rPr>
              <a:t>라즈비안</a:t>
            </a:r>
            <a:r>
              <a:rPr lang="ko-KR" altLang="en-US" sz="1600" dirty="0">
                <a:solidFill>
                  <a:srgbClr val="FF6600"/>
                </a:solidFill>
              </a:rPr>
              <a:t> 설치</a:t>
            </a:r>
            <a:endParaRPr lang="en-US" altLang="ko-KR" sz="1600" dirty="0">
              <a:solidFill>
                <a:srgbClr val="FF6600"/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ROS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 실패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7990B-06E1-48EF-BB7D-9E62B2D3575C}"/>
              </a:ext>
            </a:extLst>
          </p:cNvPr>
          <p:cNvSpPr txBox="1"/>
          <p:nvPr/>
        </p:nvSpPr>
        <p:spPr>
          <a:xfrm>
            <a:off x="1067919" y="4347287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76213-AE2A-4971-B6A3-28D5EA2115B8}"/>
              </a:ext>
            </a:extLst>
          </p:cNvPr>
          <p:cNvSpPr txBox="1"/>
          <p:nvPr/>
        </p:nvSpPr>
        <p:spPr>
          <a:xfrm>
            <a:off x="3118732" y="1888690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193919-8886-4862-9A23-E5D54116CD0C}"/>
              </a:ext>
            </a:extLst>
          </p:cNvPr>
          <p:cNvSpPr txBox="1"/>
          <p:nvPr/>
        </p:nvSpPr>
        <p:spPr>
          <a:xfrm>
            <a:off x="5774493" y="4295470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EBF051-99E8-4CD7-A95E-815F0C4E8A7C}"/>
              </a:ext>
            </a:extLst>
          </p:cNvPr>
          <p:cNvSpPr txBox="1"/>
          <p:nvPr/>
        </p:nvSpPr>
        <p:spPr>
          <a:xfrm>
            <a:off x="8332498" y="1842615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9E36E100-C7DD-4AB0-8484-8AAFB926354E}"/>
              </a:ext>
            </a:extLst>
          </p:cNvPr>
          <p:cNvSpPr/>
          <p:nvPr/>
        </p:nvSpPr>
        <p:spPr>
          <a:xfrm rot="5400000">
            <a:off x="3764474" y="915896"/>
            <a:ext cx="1536251" cy="4798018"/>
          </a:xfrm>
          <a:prstGeom prst="curvedRightArrow">
            <a:avLst>
              <a:gd name="adj1" fmla="val 42466"/>
              <a:gd name="adj2" fmla="val 42466"/>
              <a:gd name="adj3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오른쪽으로 구부러짐 32">
            <a:extLst>
              <a:ext uri="{FF2B5EF4-FFF2-40B4-BE49-F238E27FC236}">
                <a16:creationId xmlns:a16="http://schemas.microsoft.com/office/drawing/2014/main" id="{57867242-378E-49C3-8CEA-9D1EEB3CF8EE}"/>
              </a:ext>
            </a:extLst>
          </p:cNvPr>
          <p:cNvSpPr/>
          <p:nvPr/>
        </p:nvSpPr>
        <p:spPr>
          <a:xfrm rot="15992997">
            <a:off x="7324278" y="1013181"/>
            <a:ext cx="1536253" cy="4648173"/>
          </a:xfrm>
          <a:prstGeom prst="curvedRightArrow">
            <a:avLst>
              <a:gd name="adj1" fmla="val 46920"/>
              <a:gd name="adj2" fmla="val 92999"/>
              <a:gd name="adj3" fmla="val 247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761A3-15EB-44C4-8532-F8791AD758C5}"/>
              </a:ext>
            </a:extLst>
          </p:cNvPr>
          <p:cNvSpPr txBox="1"/>
          <p:nvPr/>
        </p:nvSpPr>
        <p:spPr>
          <a:xfrm>
            <a:off x="2050812" y="1002239"/>
            <a:ext cx="4798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sz="1600" dirty="0">
                <a:solidFill>
                  <a:srgbClr val="FF6600"/>
                </a:solidFill>
              </a:rPr>
              <a:t>ROS </a:t>
            </a:r>
            <a:r>
              <a:rPr lang="ko-KR" altLang="en-US" sz="1600" dirty="0">
                <a:solidFill>
                  <a:srgbClr val="FF6600"/>
                </a:solidFill>
              </a:rPr>
              <a:t>설치</a:t>
            </a:r>
            <a:endParaRPr lang="en-US" altLang="ko-KR" sz="1600" dirty="0">
              <a:solidFill>
                <a:srgbClr val="FF6600"/>
              </a:solidFill>
            </a:endParaRPr>
          </a:p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 및 라이브러리 설치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644AC-FAF7-4427-ABE6-BDA160DD31F7}"/>
              </a:ext>
            </a:extLst>
          </p:cNvPr>
          <p:cNvSpPr txBox="1"/>
          <p:nvPr/>
        </p:nvSpPr>
        <p:spPr>
          <a:xfrm>
            <a:off x="5055882" y="5002491"/>
            <a:ext cx="4798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활용해 모터 구동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라즈베리파이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rgbClr val="FF6600"/>
                </a:solidFill>
              </a:rPr>
              <a:t>메시지 통신 </a:t>
            </a:r>
            <a:endParaRPr lang="en-US" altLang="ko-KR" sz="1600" dirty="0">
              <a:solidFill>
                <a:srgbClr val="FF66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976A42-B4D8-4EB1-9B60-5CFC0BCBB115}"/>
              </a:ext>
            </a:extLst>
          </p:cNvPr>
          <p:cNvSpPr txBox="1"/>
          <p:nvPr/>
        </p:nvSpPr>
        <p:spPr>
          <a:xfrm>
            <a:off x="7454891" y="875116"/>
            <a:ext cx="4798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sz="1600" dirty="0">
                <a:solidFill>
                  <a:srgbClr val="FF6600"/>
                </a:solidFill>
              </a:rPr>
              <a:t>영상 송신을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위한 노드 작성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err="1">
                <a:solidFill>
                  <a:srgbClr val="FF6600"/>
                </a:solidFill>
              </a:rPr>
              <a:t>Rosserial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을 이용하기 위한 패키지 설치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목표 수정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왼쪽 대괄호 4">
            <a:extLst>
              <a:ext uri="{FF2B5EF4-FFF2-40B4-BE49-F238E27FC236}">
                <a16:creationId xmlns:a16="http://schemas.microsoft.com/office/drawing/2014/main" id="{92F2A824-16D4-4B00-B348-965C8F832867}"/>
              </a:ext>
            </a:extLst>
          </p:cNvPr>
          <p:cNvSpPr/>
          <p:nvPr/>
        </p:nvSpPr>
        <p:spPr>
          <a:xfrm>
            <a:off x="820732" y="4707478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FCA06E58-7BE7-4B2A-96FC-3205D3B39632}"/>
              </a:ext>
            </a:extLst>
          </p:cNvPr>
          <p:cNvSpPr/>
          <p:nvPr/>
        </p:nvSpPr>
        <p:spPr>
          <a:xfrm rot="10800000">
            <a:off x="3730097" y="4678997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BF86167A-C6C1-47E2-8C58-7286CDE23146}"/>
              </a:ext>
            </a:extLst>
          </p:cNvPr>
          <p:cNvSpPr/>
          <p:nvPr/>
        </p:nvSpPr>
        <p:spPr>
          <a:xfrm>
            <a:off x="2638735" y="789458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0CA598B0-F3D0-4044-88B0-17EC4022AC7E}"/>
              </a:ext>
            </a:extLst>
          </p:cNvPr>
          <p:cNvSpPr/>
          <p:nvPr/>
        </p:nvSpPr>
        <p:spPr>
          <a:xfrm rot="10800000">
            <a:off x="5960318" y="785003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2786281F-5E24-4CDA-9350-0F93012DDC14}"/>
              </a:ext>
            </a:extLst>
          </p:cNvPr>
          <p:cNvSpPr/>
          <p:nvPr/>
        </p:nvSpPr>
        <p:spPr>
          <a:xfrm>
            <a:off x="7865178" y="678758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4E452188-6493-49D1-A516-DEBD3FC1EB7A}"/>
              </a:ext>
            </a:extLst>
          </p:cNvPr>
          <p:cNvSpPr/>
          <p:nvPr/>
        </p:nvSpPr>
        <p:spPr>
          <a:xfrm rot="10800000">
            <a:off x="11585998" y="678758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6" name="왼쪽 대괄호 45">
            <a:extLst>
              <a:ext uri="{FF2B5EF4-FFF2-40B4-BE49-F238E27FC236}">
                <a16:creationId xmlns:a16="http://schemas.microsoft.com/office/drawing/2014/main" id="{28D50957-9FEC-403C-83FB-58BE5485CF19}"/>
              </a:ext>
            </a:extLst>
          </p:cNvPr>
          <p:cNvSpPr/>
          <p:nvPr/>
        </p:nvSpPr>
        <p:spPr>
          <a:xfrm>
            <a:off x="5774493" y="4750343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EE05DD6B-3966-48C1-93BE-C792076343F5}"/>
              </a:ext>
            </a:extLst>
          </p:cNvPr>
          <p:cNvSpPr/>
          <p:nvPr/>
        </p:nvSpPr>
        <p:spPr>
          <a:xfrm rot="10800000">
            <a:off x="8892759" y="4727983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3875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5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53601" y="190500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29173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</a:t>
            </a:r>
            <a:r>
              <a:rPr lang="ko-KR" altLang="en-US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044974"/>
            <a:ext cx="266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주차 별 </a:t>
            </a:r>
            <a:r>
              <a:rPr lang="ko-KR" altLang="en-US"/>
              <a:t>설명 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FE60E-36FD-4125-8C62-C4C8671844CC}"/>
              </a:ext>
            </a:extLst>
          </p:cNvPr>
          <p:cNvSpPr txBox="1"/>
          <p:nvPr/>
        </p:nvSpPr>
        <p:spPr>
          <a:xfrm>
            <a:off x="-2025" y="4804794"/>
            <a:ext cx="4798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en-US" altLang="ko-KR" sz="1600" dirty="0">
                <a:solidFill>
                  <a:srgbClr val="FF6600"/>
                </a:solidFill>
              </a:rPr>
              <a:t>I2C </a:t>
            </a:r>
            <a:r>
              <a:rPr lang="ko-KR" altLang="en-US" sz="1600" dirty="0">
                <a:solidFill>
                  <a:srgbClr val="FF6600"/>
                </a:solidFill>
              </a:rPr>
              <a:t>방식을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통해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라즈베리 파이 간 통신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ko-KR" altLang="en-US" sz="1600" dirty="0">
                <a:solidFill>
                  <a:srgbClr val="FF6600"/>
                </a:solidFill>
              </a:rPr>
              <a:t>차선 인식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 작성 시작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7990B-06E1-48EF-BB7D-9E62B2D3575C}"/>
              </a:ext>
            </a:extLst>
          </p:cNvPr>
          <p:cNvSpPr txBox="1"/>
          <p:nvPr/>
        </p:nvSpPr>
        <p:spPr>
          <a:xfrm>
            <a:off x="1067919" y="4347287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976213-AE2A-4971-B6A3-28D5EA2115B8}"/>
              </a:ext>
            </a:extLst>
          </p:cNvPr>
          <p:cNvSpPr txBox="1"/>
          <p:nvPr/>
        </p:nvSpPr>
        <p:spPr>
          <a:xfrm>
            <a:off x="3118732" y="1888690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193919-8886-4862-9A23-E5D54116CD0C}"/>
              </a:ext>
            </a:extLst>
          </p:cNvPr>
          <p:cNvSpPr txBox="1"/>
          <p:nvPr/>
        </p:nvSpPr>
        <p:spPr>
          <a:xfrm>
            <a:off x="5774493" y="4295470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EBF051-99E8-4CD7-A95E-815F0C4E8A7C}"/>
              </a:ext>
            </a:extLst>
          </p:cNvPr>
          <p:cNvSpPr txBox="1"/>
          <p:nvPr/>
        </p:nvSpPr>
        <p:spPr>
          <a:xfrm>
            <a:off x="8332498" y="1842615"/>
            <a:ext cx="2662178" cy="38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주차 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9E36E100-C7DD-4AB0-8484-8AAFB926354E}"/>
              </a:ext>
            </a:extLst>
          </p:cNvPr>
          <p:cNvSpPr/>
          <p:nvPr/>
        </p:nvSpPr>
        <p:spPr>
          <a:xfrm rot="5400000">
            <a:off x="3764474" y="915896"/>
            <a:ext cx="1536251" cy="4798018"/>
          </a:xfrm>
          <a:prstGeom prst="curvedRightArrow">
            <a:avLst>
              <a:gd name="adj1" fmla="val 42466"/>
              <a:gd name="adj2" fmla="val 42466"/>
              <a:gd name="adj3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오른쪽으로 구부러짐 32">
            <a:extLst>
              <a:ext uri="{FF2B5EF4-FFF2-40B4-BE49-F238E27FC236}">
                <a16:creationId xmlns:a16="http://schemas.microsoft.com/office/drawing/2014/main" id="{57867242-378E-49C3-8CEA-9D1EEB3CF8EE}"/>
              </a:ext>
            </a:extLst>
          </p:cNvPr>
          <p:cNvSpPr/>
          <p:nvPr/>
        </p:nvSpPr>
        <p:spPr>
          <a:xfrm rot="15992997">
            <a:off x="7324278" y="1013181"/>
            <a:ext cx="1536253" cy="4648173"/>
          </a:xfrm>
          <a:prstGeom prst="curvedRightArrow">
            <a:avLst>
              <a:gd name="adj1" fmla="val 46920"/>
              <a:gd name="adj2" fmla="val 92999"/>
              <a:gd name="adj3" fmla="val 247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761A3-15EB-44C4-8532-F8791AD758C5}"/>
              </a:ext>
            </a:extLst>
          </p:cNvPr>
          <p:cNvSpPr txBox="1"/>
          <p:nvPr/>
        </p:nvSpPr>
        <p:spPr>
          <a:xfrm>
            <a:off x="2060770" y="848830"/>
            <a:ext cx="4798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차선 인식 코딩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 </a:t>
            </a:r>
            <a:r>
              <a:rPr lang="ko-KR" altLang="en-US" sz="1600" dirty="0">
                <a:solidFill>
                  <a:srgbClr val="FF6600"/>
                </a:solidFill>
              </a:rPr>
              <a:t>통신 속도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문제 발견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PC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모터 제어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644AC-FAF7-4427-ABE6-BDA160DD31F7}"/>
              </a:ext>
            </a:extLst>
          </p:cNvPr>
          <p:cNvSpPr txBox="1"/>
          <p:nvPr/>
        </p:nvSpPr>
        <p:spPr>
          <a:xfrm>
            <a:off x="5059160" y="4871018"/>
            <a:ext cx="4798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통신 문제 해결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도난</a:t>
            </a:r>
            <a:r>
              <a:rPr lang="ko-KR" altLang="en-US" sz="1600" dirty="0">
                <a:solidFill>
                  <a:srgbClr val="FF6600"/>
                </a:solidFill>
              </a:rPr>
              <a:t>차량 추적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코딩 시작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en-US" altLang="ko-KR" sz="1600" dirty="0">
                <a:solidFill>
                  <a:srgbClr val="FF6600"/>
                </a:solidFill>
              </a:rPr>
              <a:t> IR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센서 사용 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976A42-B4D8-4EB1-9B60-5CFC0BCBB115}"/>
              </a:ext>
            </a:extLst>
          </p:cNvPr>
          <p:cNvSpPr txBox="1"/>
          <p:nvPr/>
        </p:nvSpPr>
        <p:spPr>
          <a:xfrm>
            <a:off x="7460194" y="895217"/>
            <a:ext cx="4798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595959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en-US" altLang="ko-KR" sz="1600" dirty="0">
                <a:solidFill>
                  <a:srgbClr val="FF6600"/>
                </a:solidFill>
              </a:rPr>
              <a:t> </a:t>
            </a:r>
            <a:r>
              <a:rPr lang="ko-KR" altLang="en-US" sz="1600" dirty="0">
                <a:solidFill>
                  <a:srgbClr val="FF6600"/>
                </a:solidFill>
              </a:rPr>
              <a:t>장애물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인식 시 정지 코드 작성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 </a:t>
            </a:r>
            <a:r>
              <a:rPr lang="en-US" altLang="ko-KR" sz="1600" dirty="0">
                <a:solidFill>
                  <a:srgbClr val="FF6600"/>
                </a:solidFill>
              </a:rPr>
              <a:t>STOP SIGN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인식 시 정지 코드 작성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왼쪽 대괄호 4">
            <a:extLst>
              <a:ext uri="{FF2B5EF4-FFF2-40B4-BE49-F238E27FC236}">
                <a16:creationId xmlns:a16="http://schemas.microsoft.com/office/drawing/2014/main" id="{92F2A824-16D4-4B00-B348-965C8F832867}"/>
              </a:ext>
            </a:extLst>
          </p:cNvPr>
          <p:cNvSpPr/>
          <p:nvPr/>
        </p:nvSpPr>
        <p:spPr>
          <a:xfrm>
            <a:off x="820732" y="4707478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1" name="왼쪽 대괄호 40">
            <a:extLst>
              <a:ext uri="{FF2B5EF4-FFF2-40B4-BE49-F238E27FC236}">
                <a16:creationId xmlns:a16="http://schemas.microsoft.com/office/drawing/2014/main" id="{FCA06E58-7BE7-4B2A-96FC-3205D3B39632}"/>
              </a:ext>
            </a:extLst>
          </p:cNvPr>
          <p:cNvSpPr/>
          <p:nvPr/>
        </p:nvSpPr>
        <p:spPr>
          <a:xfrm rot="10800000">
            <a:off x="3730097" y="4678997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2" name="왼쪽 대괄호 41">
            <a:extLst>
              <a:ext uri="{FF2B5EF4-FFF2-40B4-BE49-F238E27FC236}">
                <a16:creationId xmlns:a16="http://schemas.microsoft.com/office/drawing/2014/main" id="{BF86167A-C6C1-47E2-8C58-7286CDE23146}"/>
              </a:ext>
            </a:extLst>
          </p:cNvPr>
          <p:cNvSpPr/>
          <p:nvPr/>
        </p:nvSpPr>
        <p:spPr>
          <a:xfrm>
            <a:off x="2897399" y="800145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0CA598B0-F3D0-4044-88B0-17EC4022AC7E}"/>
              </a:ext>
            </a:extLst>
          </p:cNvPr>
          <p:cNvSpPr/>
          <p:nvPr/>
        </p:nvSpPr>
        <p:spPr>
          <a:xfrm rot="10800000">
            <a:off x="5835727" y="800145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2786281F-5E24-4CDA-9350-0F93012DDC14}"/>
              </a:ext>
            </a:extLst>
          </p:cNvPr>
          <p:cNvSpPr/>
          <p:nvPr/>
        </p:nvSpPr>
        <p:spPr>
          <a:xfrm>
            <a:off x="7865178" y="678758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4E452188-6493-49D1-A516-DEBD3FC1EB7A}"/>
              </a:ext>
            </a:extLst>
          </p:cNvPr>
          <p:cNvSpPr/>
          <p:nvPr/>
        </p:nvSpPr>
        <p:spPr>
          <a:xfrm rot="10800000">
            <a:off x="11585998" y="678758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6" name="왼쪽 대괄호 45">
            <a:extLst>
              <a:ext uri="{FF2B5EF4-FFF2-40B4-BE49-F238E27FC236}">
                <a16:creationId xmlns:a16="http://schemas.microsoft.com/office/drawing/2014/main" id="{28D50957-9FEC-403C-83FB-58BE5485CF19}"/>
              </a:ext>
            </a:extLst>
          </p:cNvPr>
          <p:cNvSpPr/>
          <p:nvPr/>
        </p:nvSpPr>
        <p:spPr>
          <a:xfrm>
            <a:off x="5774493" y="4750343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47" name="왼쪽 대괄호 46">
            <a:extLst>
              <a:ext uri="{FF2B5EF4-FFF2-40B4-BE49-F238E27FC236}">
                <a16:creationId xmlns:a16="http://schemas.microsoft.com/office/drawing/2014/main" id="{EE05DD6B-3966-48C1-93BE-C792076343F5}"/>
              </a:ext>
            </a:extLst>
          </p:cNvPr>
          <p:cNvSpPr/>
          <p:nvPr/>
        </p:nvSpPr>
        <p:spPr>
          <a:xfrm rot="10800000">
            <a:off x="8892759" y="4727983"/>
            <a:ext cx="247187" cy="1133792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3744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5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4BD3A45-85C5-4A0C-9C9B-6131D7F1A693}"/>
              </a:ext>
            </a:extLst>
          </p:cNvPr>
          <p:cNvSpPr/>
          <p:nvPr/>
        </p:nvSpPr>
        <p:spPr>
          <a:xfrm>
            <a:off x="180975" y="190500"/>
            <a:ext cx="11858625" cy="6477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5054A9-5EC2-4422-B8C4-0B1E87D43C4A}"/>
              </a:ext>
            </a:extLst>
          </p:cNvPr>
          <p:cNvSpPr/>
          <p:nvPr/>
        </p:nvSpPr>
        <p:spPr>
          <a:xfrm>
            <a:off x="152400" y="696411"/>
            <a:ext cx="206415" cy="8082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AAAA-7FC1-46AA-8A4B-A5BFCA0364E8}"/>
              </a:ext>
            </a:extLst>
          </p:cNvPr>
          <p:cNvSpPr txBox="1"/>
          <p:nvPr/>
        </p:nvSpPr>
        <p:spPr>
          <a:xfrm>
            <a:off x="358814" y="696411"/>
            <a:ext cx="17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STEP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98B4-A316-415D-B256-B20B3955EE81}"/>
              </a:ext>
            </a:extLst>
          </p:cNvPr>
          <p:cNvSpPr txBox="1"/>
          <p:nvPr/>
        </p:nvSpPr>
        <p:spPr>
          <a:xfrm>
            <a:off x="358815" y="1112212"/>
            <a:ext cx="1878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별 설명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B8900C-2382-468E-AB6E-4DA8404DAE4D}"/>
              </a:ext>
            </a:extLst>
          </p:cNvPr>
          <p:cNvSpPr txBox="1"/>
          <p:nvPr/>
        </p:nvSpPr>
        <p:spPr>
          <a:xfrm>
            <a:off x="7856737" y="1573877"/>
            <a:ext cx="205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 </a:t>
            </a:r>
            <a:r>
              <a:rPr lang="ko-KR" altLang="en-US" sz="2400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차선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인식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4" name="Picture 2" descr="차도 일러스트에 대한 이미지 검색결과">
            <a:extLst>
              <a:ext uri="{FF2B5EF4-FFF2-40B4-BE49-F238E27FC236}">
                <a16:creationId xmlns:a16="http://schemas.microsoft.com/office/drawing/2014/main" id="{9D5A29D7-7AEB-4C1A-9290-E0D9CB3A7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42" y="2259782"/>
            <a:ext cx="3151575" cy="312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05DCF-2909-4D39-8D1E-F33FE4A036D5}"/>
              </a:ext>
            </a:extLst>
          </p:cNvPr>
          <p:cNvSpPr txBox="1"/>
          <p:nvPr/>
        </p:nvSpPr>
        <p:spPr>
          <a:xfrm>
            <a:off x="6791417" y="2565647"/>
            <a:ext cx="4181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노란색 인식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노란색의 중점 좌표 도출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아두이노로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좌표 송신  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노란선을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왼쪽에 둔 라인 </a:t>
            </a:r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트레이싱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77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585</Words>
  <Application>Microsoft Office PowerPoint</Application>
  <PresentationFormat>와이드스크린</PresentationFormat>
  <Paragraphs>171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배종학</dc:creator>
  <cp:lastModifiedBy>Parkgunwoo</cp:lastModifiedBy>
  <cp:revision>29</cp:revision>
  <dcterms:created xsi:type="dcterms:W3CDTF">2019-12-19T17:30:30Z</dcterms:created>
  <dcterms:modified xsi:type="dcterms:W3CDTF">2019-12-20T00:01:12Z</dcterms:modified>
</cp:coreProperties>
</file>